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60" r:id="rId3"/>
    <p:sldId id="258" r:id="rId4"/>
    <p:sldId id="264" r:id="rId5"/>
    <p:sldId id="262" r:id="rId6"/>
    <p:sldId id="267" r:id="rId7"/>
    <p:sldId id="265" r:id="rId8"/>
    <p:sldId id="269" r:id="rId9"/>
    <p:sldId id="280" r:id="rId10"/>
    <p:sldId id="270" r:id="rId11"/>
    <p:sldId id="277" r:id="rId12"/>
    <p:sldId id="279" r:id="rId13"/>
    <p:sldId id="281" r:id="rId14"/>
    <p:sldId id="266" r:id="rId15"/>
    <p:sldId id="282" r:id="rId16"/>
    <p:sldId id="272" r:id="rId17"/>
    <p:sldId id="275" r:id="rId18"/>
    <p:sldId id="273" r:id="rId19"/>
    <p:sldId id="285" r:id="rId20"/>
    <p:sldId id="274" r:id="rId21"/>
    <p:sldId id="283" r:id="rId22"/>
    <p:sldId id="284" r:id="rId23"/>
    <p:sldId id="26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E1549E-EC05-4B00-8BC5-584632787526}">
          <p14:sldIdLst>
            <p14:sldId id="256"/>
            <p14:sldId id="260"/>
            <p14:sldId id="258"/>
          </p14:sldIdLst>
        </p14:section>
        <p14:section name="Craftsmanship" id="{5B519D33-45AC-45B8-A402-A2CC4C916679}">
          <p14:sldIdLst>
            <p14:sldId id="264"/>
            <p14:sldId id="262"/>
            <p14:sldId id="267"/>
            <p14:sldId id="265"/>
            <p14:sldId id="269"/>
            <p14:sldId id="280"/>
          </p14:sldIdLst>
        </p14:section>
        <p14:section name="Architecture" id="{60A0E39C-9532-40AD-84F7-BC8E028205F6}">
          <p14:sldIdLst>
            <p14:sldId id="270"/>
            <p14:sldId id="277"/>
            <p14:sldId id="279"/>
            <p14:sldId id="281"/>
          </p14:sldIdLst>
        </p14:section>
        <p14:section name="Testing" id="{F4B9D1F7-72F7-4C27-AB29-B5DB3918ED0B}">
          <p14:sldIdLst>
            <p14:sldId id="266"/>
          </p14:sldIdLst>
        </p14:section>
        <p14:section name="Refactoring" id="{BAF0A5CC-48EC-469C-A60B-CA702ED48E37}">
          <p14:sldIdLst>
            <p14:sldId id="282"/>
          </p14:sldIdLst>
        </p14:section>
        <p14:section name="Reusability" id="{A53192BA-7B5E-445F-B603-6D88F873BC21}">
          <p14:sldIdLst>
            <p14:sldId id="272"/>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Demo" id="{C031E4EF-CDD4-461C-A353-1FCF575B5225}">
          <p14:sldIdLst>
            <p14:sldId id="284"/>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5" autoAdjust="0"/>
  </p:normalViewPr>
  <p:slideViewPr>
    <p:cSldViewPr snapToGrid="0">
      <p:cViewPr>
        <p:scale>
          <a:sx n="107" d="100"/>
          <a:sy n="107" d="100"/>
        </p:scale>
        <p:origin x="45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5</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11</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7/19/2022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7/19/2022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7/19/2022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 Id="rId5" Type="http://schemas.openxmlformats.org/officeDocument/2006/relationships/hyperlink" Target="https://projecteuler.net/archives" TargetMode="External"/><Relationship Id="rId4" Type="http://schemas.openxmlformats.org/officeDocument/2006/relationships/hyperlink" Target="https://github.com/asierba/Katas.CSharp"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p:txBody>
          <a:bodyPr>
            <a:normAutofit/>
          </a:bodyPr>
          <a:lstStyle/>
          <a:p>
            <a:r>
              <a:rPr lang="en-US" dirty="0"/>
              <a:t>Creating software is actually very easy and you have probably been overthinking it for years</a:t>
            </a:r>
          </a:p>
          <a:p>
            <a:r>
              <a:rPr lang="en-US" dirty="0"/>
              <a:t>I’m going to show you a new way to think about applications</a:t>
            </a:r>
          </a:p>
          <a:p>
            <a:r>
              <a:rPr lang="en-US" dirty="0"/>
              <a:t>Remember “everything is hard before its easy”, so the patterns might be hard at first, but become very simple once you learn and start applying them</a:t>
            </a:r>
          </a:p>
          <a:p>
            <a:pPr marL="0" indent="0">
              <a:buNone/>
            </a:pPr>
            <a:endParaRPr lang="en-US" dirty="0"/>
          </a:p>
          <a:p>
            <a:endParaRPr lang="en-US" dirty="0"/>
          </a:p>
        </p:txBody>
      </p:sp>
    </p:spTree>
    <p:extLst>
      <p:ext uri="{BB962C8B-B14F-4D97-AF65-F5344CB8AC3E}">
        <p14:creationId xmlns:p14="http://schemas.microsoft.com/office/powerpoint/2010/main" val="270813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3" name="Content Placeholder 2">
            <a:extLst>
              <a:ext uri="{FF2B5EF4-FFF2-40B4-BE49-F238E27FC236}">
                <a16:creationId xmlns:a16="http://schemas.microsoft.com/office/drawing/2014/main" id="{B912A6C7-1396-E8D3-45E5-4A2B65E2165D}"/>
              </a:ext>
            </a:extLst>
          </p:cNvPr>
          <p:cNvSpPr>
            <a:spLocks noGrp="1"/>
          </p:cNvSpPr>
          <p:nvPr>
            <p:ph sz="half" idx="1"/>
          </p:nvPr>
        </p:nvSpPr>
        <p:spPr>
          <a:xfrm>
            <a:off x="6096000" y="3184686"/>
            <a:ext cx="5522912" cy="3416301"/>
          </a:xfrm>
        </p:spPr>
        <p:txBody>
          <a:bodyPr>
            <a:normAutofit fontScale="92500" lnSpcReduction="10000"/>
          </a:bodyPr>
          <a:lstStyle/>
          <a:p>
            <a:r>
              <a:rPr lang="en-US" b="1" dirty="0"/>
              <a:t>sim· </a:t>
            </a:r>
            <a:r>
              <a:rPr lang="en-US" b="1" dirty="0" err="1"/>
              <a:t>plic</a:t>
            </a:r>
            <a:r>
              <a:rPr lang="en-US" b="1" dirty="0"/>
              <a:t>· </a:t>
            </a:r>
            <a:r>
              <a:rPr lang="en-US" b="1" dirty="0" err="1"/>
              <a:t>i</a:t>
            </a:r>
            <a:r>
              <a:rPr lang="en-US" b="1" dirty="0"/>
              <a:t>· ty:</a:t>
            </a:r>
            <a:r>
              <a:rPr lang="en-US" dirty="0"/>
              <a:t> the quality or condition of being easy to understand or do.</a:t>
            </a:r>
          </a:p>
          <a:p>
            <a:r>
              <a:rPr lang="en-US" b="1" dirty="0" err="1"/>
              <a:t>el</a:t>
            </a:r>
            <a:r>
              <a:rPr lang="en-US" b="1" dirty="0"/>
              <a:t>· e· </a:t>
            </a:r>
            <a:r>
              <a:rPr lang="en-US" b="1" dirty="0" err="1"/>
              <a:t>gant</a:t>
            </a:r>
            <a:r>
              <a:rPr lang="en-US" b="1" dirty="0"/>
              <a:t>:</a:t>
            </a:r>
            <a:r>
              <a:rPr lang="en-US" dirty="0"/>
              <a:t> pleasingly graceful and stylish in appearance or manner.</a:t>
            </a:r>
          </a:p>
          <a:p>
            <a:r>
              <a:rPr lang="en-US" b="1" dirty="0"/>
              <a:t>com· plex: </a:t>
            </a:r>
            <a:r>
              <a:rPr lang="en-US" dirty="0"/>
              <a:t>consisting of many different and connected parts</a:t>
            </a:r>
          </a:p>
          <a:p>
            <a:r>
              <a:rPr lang="en-US" b="1" dirty="0"/>
              <a:t>com· </a:t>
            </a:r>
            <a:r>
              <a:rPr lang="en-US" b="1" dirty="0" err="1"/>
              <a:t>pli</a:t>
            </a:r>
            <a:r>
              <a:rPr lang="en-US" b="1" dirty="0"/>
              <a:t>· cat· ed: </a:t>
            </a:r>
            <a:r>
              <a:rPr lang="en-US" dirty="0"/>
              <a:t>difficult to analyze, understand, or explain</a:t>
            </a:r>
          </a:p>
          <a:p>
            <a:r>
              <a:rPr lang="en-US" dirty="0"/>
              <a:t>Complexity is always built from simplicity</a:t>
            </a:r>
          </a:p>
          <a:p>
            <a:r>
              <a:rPr lang="en-US" dirty="0"/>
              <a:t>You must strive for quality and create applications one piece at a time</a:t>
            </a:r>
          </a:p>
          <a:p>
            <a:endParaRPr lang="en-US" dirty="0"/>
          </a:p>
        </p:txBody>
      </p:sp>
      <p:pic>
        <p:nvPicPr>
          <p:cNvPr id="19" name="Content Placeholder 18" descr="Diagram&#10;&#10;Description automatically generated">
            <a:extLst>
              <a:ext uri="{FF2B5EF4-FFF2-40B4-BE49-F238E27FC236}">
                <a16:creationId xmlns:a16="http://schemas.microsoft.com/office/drawing/2014/main" id="{D2F36ACC-B13C-92B3-A053-3F93FD682E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1248" y="3165801"/>
            <a:ext cx="4824412" cy="762407"/>
          </a:xfrm>
        </p:spPr>
      </p:pic>
      <p:pic>
        <p:nvPicPr>
          <p:cNvPr id="20" name="Picture 19">
            <a:extLst>
              <a:ext uri="{FF2B5EF4-FFF2-40B4-BE49-F238E27FC236}">
                <a16:creationId xmlns:a16="http://schemas.microsoft.com/office/drawing/2014/main" id="{3B769C7B-682F-07C1-514F-37137A372C3E}"/>
              </a:ext>
            </a:extLst>
          </p:cNvPr>
          <p:cNvPicPr>
            <a:picLocks noChangeAspect="1"/>
          </p:cNvPicPr>
          <p:nvPr/>
        </p:nvPicPr>
        <p:blipFill>
          <a:blip r:embed="rId4"/>
          <a:stretch>
            <a:fillRect/>
          </a:stretch>
        </p:blipFill>
        <p:spPr>
          <a:xfrm>
            <a:off x="1688569" y="4407911"/>
            <a:ext cx="3092764" cy="2389863"/>
          </a:xfrm>
          <a:prstGeom prst="rect">
            <a:avLst/>
          </a:prstGeom>
        </p:spPr>
      </p:pic>
      <p:sp>
        <p:nvSpPr>
          <p:cNvPr id="21" name="TextBox 20">
            <a:extLst>
              <a:ext uri="{FF2B5EF4-FFF2-40B4-BE49-F238E27FC236}">
                <a16:creationId xmlns:a16="http://schemas.microsoft.com/office/drawing/2014/main" id="{44382DA2-C867-5565-C883-F877BBD223A7}"/>
              </a:ext>
            </a:extLst>
          </p:cNvPr>
          <p:cNvSpPr txBox="1"/>
          <p:nvPr/>
        </p:nvSpPr>
        <p:spPr>
          <a:xfrm>
            <a:off x="510117" y="2673977"/>
            <a:ext cx="1204176" cy="369332"/>
          </a:xfrm>
          <a:prstGeom prst="rect">
            <a:avLst/>
          </a:prstGeom>
          <a:noFill/>
        </p:spPr>
        <p:txBody>
          <a:bodyPr wrap="none" rtlCol="0">
            <a:spAutoFit/>
          </a:bodyPr>
          <a:lstStyle/>
          <a:p>
            <a:r>
              <a:rPr lang="en-US" dirty="0"/>
              <a:t>Complex</a:t>
            </a:r>
          </a:p>
        </p:txBody>
      </p:sp>
      <p:sp>
        <p:nvSpPr>
          <p:cNvPr id="22" name="TextBox 21">
            <a:extLst>
              <a:ext uri="{FF2B5EF4-FFF2-40B4-BE49-F238E27FC236}">
                <a16:creationId xmlns:a16="http://schemas.microsoft.com/office/drawing/2014/main" id="{D730CDED-C47D-39B6-9F59-2064673D0C13}"/>
              </a:ext>
            </a:extLst>
          </p:cNvPr>
          <p:cNvSpPr txBox="1"/>
          <p:nvPr/>
        </p:nvSpPr>
        <p:spPr>
          <a:xfrm>
            <a:off x="510117" y="4038579"/>
            <a:ext cx="1683474" cy="369332"/>
          </a:xfrm>
          <a:prstGeom prst="rect">
            <a:avLst/>
          </a:prstGeom>
          <a:noFill/>
        </p:spPr>
        <p:txBody>
          <a:bodyPr wrap="none" rtlCol="0">
            <a:spAutoFit/>
          </a:bodyPr>
          <a:lstStyle/>
          <a:p>
            <a:r>
              <a:rPr lang="en-US" dirty="0"/>
              <a:t>Complicated</a:t>
            </a:r>
          </a:p>
        </p:txBody>
      </p:sp>
      <p:sp>
        <p:nvSpPr>
          <p:cNvPr id="23" name="TextBox 22">
            <a:extLst>
              <a:ext uri="{FF2B5EF4-FFF2-40B4-BE49-F238E27FC236}">
                <a16:creationId xmlns:a16="http://schemas.microsoft.com/office/drawing/2014/main" id="{0D6E3A52-61D3-BF3A-649A-86D0D302994F}"/>
              </a:ext>
            </a:extLst>
          </p:cNvPr>
          <p:cNvSpPr txBox="1"/>
          <p:nvPr/>
        </p:nvSpPr>
        <p:spPr>
          <a:xfrm>
            <a:off x="510118" y="2304645"/>
            <a:ext cx="11171766" cy="369332"/>
          </a:xfrm>
          <a:prstGeom prst="rect">
            <a:avLst/>
          </a:prstGeom>
          <a:noFill/>
        </p:spPr>
        <p:txBody>
          <a:bodyPr wrap="square" rtlCol="0">
            <a:spAutoFit/>
          </a:bodyPr>
          <a:lstStyle/>
          <a:p>
            <a:pPr algn="ctr"/>
            <a:r>
              <a:rPr lang="en-US" dirty="0"/>
              <a:t>People tend to assume that complex and complicated are the same thing</a:t>
            </a:r>
          </a:p>
        </p:txBody>
      </p:sp>
    </p:spTree>
    <p:extLst>
      <p:ext uri="{BB962C8B-B14F-4D97-AF65-F5344CB8AC3E}">
        <p14:creationId xmlns:p14="http://schemas.microsoft.com/office/powerpoint/2010/main" val="172707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I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3"/>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4"/>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5"/>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6"/>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7"/>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8"/>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Most Important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p:txBody>
          <a:bodyPr>
            <a:normAutofit fontScale="70000" lnSpcReduction="20000"/>
          </a:bodyPr>
          <a:lstStyle/>
          <a:p>
            <a:r>
              <a:rPr lang="en-US" dirty="0"/>
              <a:t>There are many architecture patterns out there, such as: SOA, microservices, distributed processing</a:t>
            </a:r>
          </a:p>
          <a:p>
            <a:r>
              <a:rPr lang="en-US" dirty="0"/>
              <a:t>These are important for modern applications, but there is one that is more fundamental and important, since it can apply within each of these applications.</a:t>
            </a:r>
          </a:p>
          <a:p>
            <a:r>
              <a:rPr lang="en-US" dirty="0"/>
              <a:t>The one I want to focus on is an intra-application architectural pattern called </a:t>
            </a:r>
            <a:r>
              <a:rPr lang="en-US" b="1" i="1" dirty="0"/>
              <a:t>n-Tier Architecture</a:t>
            </a:r>
          </a:p>
          <a:p>
            <a:r>
              <a:rPr lang="en-US" dirty="0"/>
              <a:t>It’s called n-Tier since it can be as little or many layers as you like. In fact, there is good reason to split the three main layers (presentation, business logic, and data access) into many layers so that your layers don’t violate the </a:t>
            </a:r>
            <a:r>
              <a:rPr lang="en-US" b="1" i="1" dirty="0"/>
              <a:t>Single Responsibility Principle</a:t>
            </a:r>
            <a:r>
              <a:rPr lang="en-US" dirty="0"/>
              <a:t>.</a:t>
            </a:r>
          </a:p>
          <a:p>
            <a:r>
              <a:rPr lang="en-US" dirty="0"/>
              <a:t>Classes would be Lego pieces, and the n-Tier layers would be the sub-assemblies that we build our structures from</a:t>
            </a:r>
          </a:p>
        </p:txBody>
      </p:sp>
      <p:sp>
        <p:nvSpPr>
          <p:cNvPr id="7" name="Content Placeholder 6">
            <a:extLst>
              <a:ext uri="{FF2B5EF4-FFF2-40B4-BE49-F238E27FC236}">
                <a16:creationId xmlns:a16="http://schemas.microsoft.com/office/drawing/2014/main" id="{CB982340-0981-73A1-B5CD-FB300E6D94D5}"/>
              </a:ext>
            </a:extLst>
          </p:cNvPr>
          <p:cNvSpPr>
            <a:spLocks noGrp="1"/>
          </p:cNvSpPr>
          <p:nvPr>
            <p:ph sz="half" idx="2"/>
          </p:nvPr>
        </p:nvSpPr>
        <p:spPr/>
        <p:txBody>
          <a:bodyPr>
            <a:normAutofit fontScale="70000" lnSpcReduction="20000"/>
          </a:bodyPr>
          <a:lstStyle/>
          <a:p>
            <a:r>
              <a:rPr lang="en-US" sz="1100" dirty="0"/>
              <a:t>AmazonOrderProcessing.sln</a:t>
            </a:r>
          </a:p>
          <a:p>
            <a:pPr lvl="1"/>
            <a:r>
              <a:rPr lang="en-US" sz="1100" dirty="0" err="1"/>
              <a:t>Service.csproj</a:t>
            </a:r>
            <a:endParaRPr lang="en-US" sz="1100" dirty="0"/>
          </a:p>
          <a:p>
            <a:pPr lvl="1"/>
            <a:r>
              <a:rPr lang="en-US" sz="1100" dirty="0" err="1"/>
              <a:t>Domain.csproj</a:t>
            </a:r>
            <a:endParaRPr lang="en-US" sz="1100" dirty="0"/>
          </a:p>
          <a:p>
            <a:pPr lvl="1"/>
            <a:r>
              <a:rPr lang="en-US" sz="1100" dirty="0" err="1"/>
              <a:t>Domain.Tests.csproj</a:t>
            </a:r>
            <a:endParaRPr lang="en-US" sz="1100" dirty="0"/>
          </a:p>
          <a:p>
            <a:pPr lvl="1"/>
            <a:r>
              <a:rPr lang="en-US" sz="1100" dirty="0" err="1"/>
              <a:t>Infrastructure.csproj</a:t>
            </a:r>
            <a:endParaRPr lang="en-US" sz="1100" dirty="0"/>
          </a:p>
          <a:p>
            <a:pPr lvl="1"/>
            <a:r>
              <a:rPr lang="en-US" sz="1100" dirty="0" err="1"/>
              <a:t>Infrastructure.Tests.csproj</a:t>
            </a:r>
            <a:endParaRPr lang="en-US" sz="1100" dirty="0"/>
          </a:p>
          <a:p>
            <a:pPr marL="457200" lvl="1" indent="0">
              <a:buNone/>
            </a:pPr>
            <a:endParaRPr lang="en-US" sz="1100" dirty="0"/>
          </a:p>
          <a:p>
            <a:r>
              <a:rPr lang="en-US" sz="1500" b="1" dirty="0"/>
              <a:t>Presentation </a:t>
            </a:r>
            <a:r>
              <a:rPr lang="en-US" sz="1300" dirty="0"/>
              <a:t>(</a:t>
            </a:r>
            <a:r>
              <a:rPr lang="en-US" sz="1300" dirty="0" err="1"/>
              <a:t>Service.csproj</a:t>
            </a:r>
            <a:r>
              <a:rPr lang="en-US" sz="1300" dirty="0"/>
              <a:t>): web service responsibilities should only be a call pass-through to the business logic layer</a:t>
            </a:r>
          </a:p>
          <a:p>
            <a:r>
              <a:rPr lang="en-US" sz="1500" b="1" dirty="0"/>
              <a:t>Business Logic</a:t>
            </a:r>
            <a:r>
              <a:rPr lang="en-US" sz="1400" dirty="0"/>
              <a:t> (</a:t>
            </a:r>
            <a:r>
              <a:rPr lang="en-US" sz="1400" dirty="0" err="1"/>
              <a:t>Domain.csproj</a:t>
            </a:r>
            <a:r>
              <a:rPr lang="en-US" sz="1400" dirty="0"/>
              <a:t>): all business logic including contracts (POCO’s), interfaces, implementations, etc.</a:t>
            </a:r>
          </a:p>
          <a:p>
            <a:r>
              <a:rPr lang="en-US" sz="1500" b="1" dirty="0"/>
              <a:t>Data Access </a:t>
            </a:r>
            <a:r>
              <a:rPr lang="en-US" sz="1400" dirty="0"/>
              <a:t>(</a:t>
            </a:r>
            <a:r>
              <a:rPr lang="en-US" sz="1400" dirty="0" err="1"/>
              <a:t>Infrastructure.csproj</a:t>
            </a:r>
            <a:r>
              <a:rPr lang="en-US" sz="1400" dirty="0"/>
              <a:t>): is the only layer that is allowed to talk to external resources such as database and other services. If you are doing both, I would separate these into different layers</a:t>
            </a:r>
          </a:p>
          <a:p>
            <a:endParaRPr lang="en-US" sz="1400" dirty="0"/>
          </a:p>
          <a:p>
            <a:endParaRPr lang="en-US" sz="1300" dirty="0"/>
          </a:p>
          <a:p>
            <a:pPr lvl="1"/>
            <a:endParaRPr lang="en-US" sz="1100" dirty="0"/>
          </a:p>
        </p:txBody>
      </p:sp>
    </p:spTree>
    <p:extLst>
      <p:ext uri="{BB962C8B-B14F-4D97-AF65-F5344CB8AC3E}">
        <p14:creationId xmlns:p14="http://schemas.microsoft.com/office/powerpoint/2010/main" val="35392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A2BCD72-296C-0601-E49D-24AD10867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903" y="4311650"/>
            <a:ext cx="2943225" cy="2200275"/>
          </a:xfrm>
          <a:prstGeom prst="rect">
            <a:avLst/>
          </a:prstGeom>
        </p:spPr>
      </p:pic>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681925" y="2603499"/>
            <a:ext cx="9004516" cy="3908425"/>
          </a:xfrm>
        </p:spPr>
        <p:txBody>
          <a:bodyPr>
            <a:normAutofit fontScale="70000" lnSpcReduction="20000"/>
          </a:bodyPr>
          <a:lstStyle/>
          <a:p>
            <a:r>
              <a:rPr lang="en-US" dirty="0"/>
              <a:t>In order to create unit and integration tests, your code must first be testable, therefore good application architecture and class design are essential (when we get to the demos, we will look at this further)</a:t>
            </a:r>
          </a:p>
          <a:p>
            <a:r>
              <a:rPr lang="en-US" b="1" dirty="0"/>
              <a:t>Test Driven Development (TDD):</a:t>
            </a:r>
            <a:r>
              <a:rPr lang="en-US" dirty="0"/>
              <a:t> is a process of creating test cases for business requirements before you have the code fully developed. The simplest way of implementing TDD is a process known as </a:t>
            </a:r>
            <a:r>
              <a:rPr lang="en-US" b="1" i="1" dirty="0"/>
              <a:t>Red, Green, Refactor</a:t>
            </a:r>
            <a:r>
              <a:rPr lang="en-US" dirty="0"/>
              <a:t>. Write a test for code that fails, write the code to make the test pass, then refactor the code.</a:t>
            </a:r>
            <a:endParaRPr lang="en-US" b="1" i="1" dirty="0"/>
          </a:p>
          <a:p>
            <a:r>
              <a:rPr lang="en-US" dirty="0"/>
              <a:t>If you are new to testing start with TDD, then later you can switch to Test Eventual Development (TED) because you know how to write code that is testable. This is the approach I take, and its a perfect example of me being a pragmatist instead of a purist.</a:t>
            </a:r>
          </a:p>
          <a:p>
            <a:r>
              <a:rPr lang="en-US" dirty="0"/>
              <a:t>The most important part of the entire testing pyramid is the unit test (tests a single method or the like). They should test the happy path and any known un-happy paths.</a:t>
            </a:r>
          </a:p>
          <a:p>
            <a:r>
              <a:rPr lang="en-US" dirty="0"/>
              <a:t>If you have really good unit tests, I can guarantee that your integration tests will just work, since all you are doing is ensuring that you get the correct output given a certain input. Which it should because you already tested each unit, and it should do its job properly. These are just sanity checks to ensure there are no unintended side effects. </a:t>
            </a:r>
          </a:p>
          <a:p>
            <a:r>
              <a:rPr lang="en-US" dirty="0"/>
              <a:t>Unit and integration testing is critically important for refactoring, since you know the code works once done.</a:t>
            </a:r>
          </a:p>
          <a:p>
            <a:r>
              <a:rPr lang="en-US" dirty="0"/>
              <a:t>Quality is everyone’s responsibility, and certain things can only be tested in code</a:t>
            </a:r>
          </a:p>
          <a:p>
            <a:endParaRPr lang="en-US" dirty="0"/>
          </a:p>
        </p:txBody>
      </p:sp>
    </p:spTree>
    <p:extLst>
      <p:ext uri="{BB962C8B-B14F-4D97-AF65-F5344CB8AC3E}">
        <p14:creationId xmlns:p14="http://schemas.microsoft.com/office/powerpoint/2010/main" val="14573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p:txBody>
          <a:bodyPr>
            <a:normAutofit/>
          </a:bodyPr>
          <a:lstStyle/>
          <a:p>
            <a:r>
              <a:rPr lang="en-US" b="1" dirty="0"/>
              <a:t>refactor:</a:t>
            </a:r>
            <a:r>
              <a:rPr lang="en-US" dirty="0"/>
              <a:t> restructure (the source code of an application or piece of software) so as to improve operation without altering functionality</a:t>
            </a:r>
          </a:p>
          <a:p>
            <a:r>
              <a:rPr lang="en-US" dirty="0"/>
              <a:t>We all know about </a:t>
            </a:r>
            <a:r>
              <a:rPr lang="en-US" b="1" i="1" dirty="0"/>
              <a:t>technical debt </a:t>
            </a:r>
            <a:r>
              <a:rPr lang="en-US" dirty="0"/>
              <a:t>and how expensive it can be if we don’t pay it down. Refactoring is one way to solve this.</a:t>
            </a:r>
          </a:p>
          <a:p>
            <a:r>
              <a:rPr lang="en-US" dirty="0"/>
              <a:t>The most important thing to know is that: the less code you write, the less chance you have of screwing something up. So always strive to have the least code as possible.</a:t>
            </a:r>
          </a:p>
          <a:p>
            <a:r>
              <a:rPr lang="en-US" dirty="0"/>
              <a:t>Refactoring and testing is what allows us to adapt to changing business requirements quickly, because everything has its place.</a:t>
            </a:r>
          </a:p>
          <a:p>
            <a:endParaRPr lang="en-US" dirty="0"/>
          </a:p>
          <a:p>
            <a:endParaRPr lang="en-US" dirty="0"/>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fontScale="77500" lnSpcReduction="20000"/>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p>
          <a:p>
            <a:r>
              <a:rPr lang="en-US" sz="1800" dirty="0">
                <a:effectLst/>
                <a:ea typeface="Calibri" panose="020F0502020204030204" pitchFamily="34" charset="0"/>
                <a:cs typeface="Times New Roman" panose="02020603050405020304" pitchFamily="18" charset="0"/>
              </a:rPr>
              <a:t>Having tested reusable code along with good tested code within the </a:t>
            </a:r>
            <a:r>
              <a:rPr lang="en-US" dirty="0">
                <a:ea typeface="Calibri" panose="020F0502020204030204" pitchFamily="34" charset="0"/>
                <a:cs typeface="Times New Roman" panose="02020603050405020304" pitchFamily="18" charset="0"/>
              </a:rPr>
              <a:t>application, you can support large customer/user bases without a large support team. The reason is because you put in the work to make sure they can’t get into a bad state. As they say in the Army “the more you sweat in training, the less you bleed in battle.” This is how you avoid things such as death marches or having to be on call.</a:t>
            </a:r>
          </a:p>
          <a:p>
            <a:r>
              <a:rPr lang="en-US" sz="18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NuGet package, then the effort spent will save 100-fold the time on future projects.</a:t>
            </a:r>
          </a:p>
          <a:p>
            <a:r>
              <a:rPr lang="en-US" sz="1800" dirty="0">
                <a:effectLst/>
                <a:ea typeface="Calibri" panose="020F0502020204030204" pitchFamily="34" charset="0"/>
                <a:cs typeface="Times New Roman" panose="02020603050405020304" pitchFamily="18" charset="0"/>
              </a:rPr>
              <a:t>Reusability is what separates a good dev from a great one</a:t>
            </a:r>
          </a:p>
          <a:p>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1154954" y="2526010"/>
            <a:ext cx="8825659" cy="3416300"/>
          </a:xfrm>
        </p:spPr>
        <p:txBody>
          <a:bodyPr>
            <a:noAutofit/>
          </a:bodyPr>
          <a:lstStyle/>
          <a:p>
            <a:r>
              <a:rPr lang="en-US" sz="1200" dirty="0">
                <a:effectLst/>
                <a:ea typeface="Calibri" panose="020F0502020204030204" pitchFamily="34" charset="0"/>
                <a:cs typeface="Times New Roman" panose="02020603050405020304" pitchFamily="18" charset="0"/>
              </a:rPr>
              <a:t>Use design patterns</a:t>
            </a:r>
          </a:p>
          <a:p>
            <a:r>
              <a:rPr lang="en-US" sz="1200" dirty="0">
                <a:effectLst/>
                <a:ea typeface="Calibri" panose="020F0502020204030204" pitchFamily="34" charset="0"/>
                <a:cs typeface="Times New Roman" panose="02020603050405020304" pitchFamily="18" charset="0"/>
              </a:rPr>
              <a:t>Use the following principles: Clean Code, SOLID, DRY, YAGNI</a:t>
            </a:r>
          </a:p>
          <a:p>
            <a:r>
              <a:rPr lang="en-US" sz="12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200" dirty="0">
                <a:effectLst/>
                <a:ea typeface="Calibri" panose="020F0502020204030204" pitchFamily="34" charset="0"/>
                <a:cs typeface="Times New Roman" panose="02020603050405020304" pitchFamily="18" charset="0"/>
              </a:rPr>
              <a:t>Use logging and do so sparingl</a:t>
            </a:r>
            <a:r>
              <a:rPr lang="en-US" sz="1200" dirty="0">
                <a:ea typeface="Calibri" panose="020F0502020204030204" pitchFamily="34" charset="0"/>
                <a:cs typeface="Times New Roman" panose="02020603050405020304" pitchFamily="18" charset="0"/>
              </a:rPr>
              <a:t>y</a:t>
            </a:r>
          </a:p>
          <a:p>
            <a:r>
              <a:rPr lang="en-US" sz="12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2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200" dirty="0">
                <a:ea typeface="Calibri" panose="020F0502020204030204" pitchFamily="34" charset="0"/>
                <a:cs typeface="Times New Roman" panose="02020603050405020304" pitchFamily="18" charset="0"/>
              </a:rPr>
              <a:t>Say your web app needs to add new </a:t>
            </a:r>
            <a:r>
              <a:rPr lang="en-US" sz="1200" dirty="0">
                <a:effectLst/>
                <a:ea typeface="Calibri" panose="020F0502020204030204" pitchFamily="34" charset="0"/>
                <a:cs typeface="Times New Roman" panose="02020603050405020304" pitchFamily="18" charset="0"/>
              </a:rPr>
              <a:t>OCR functionality, that you haven’t used before. Create a simple console app (throw away applications) or </a:t>
            </a:r>
            <a:r>
              <a:rPr lang="en-US" sz="1200" dirty="0" err="1">
                <a:effectLst/>
                <a:ea typeface="Calibri" panose="020F0502020204030204" pitchFamily="34" charset="0"/>
                <a:cs typeface="Times New Roman" panose="02020603050405020304" pitchFamily="18" charset="0"/>
              </a:rPr>
              <a:t>LINQPad</a:t>
            </a:r>
            <a:r>
              <a:rPr lang="en-US" sz="1200" dirty="0">
                <a:effectLst/>
                <a:ea typeface="Calibri" panose="020F0502020204030204" pitchFamily="34" charset="0"/>
                <a:cs typeface="Times New Roman" panose="02020603050405020304" pitchFamily="18" charset="0"/>
              </a:rPr>
              <a:t>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2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200" dirty="0">
                <a:ea typeface="Calibri" panose="020F0502020204030204" pitchFamily="34" charset="0"/>
                <a:cs typeface="Times New Roman" panose="02020603050405020304" pitchFamily="18" charset="0"/>
              </a:rPr>
              <a:t>DRY: Once you write or copy the same code more than twice, turn it into a package and reuse it</a:t>
            </a:r>
          </a:p>
          <a:p>
            <a:endParaRPr lang="en-US" sz="1200" dirty="0">
              <a:ea typeface="Calibri" panose="020F0502020204030204" pitchFamily="34" charset="0"/>
              <a:cs typeface="Times New Roman" panose="02020603050405020304" pitchFamily="18" charset="0"/>
            </a:endParaRPr>
          </a:p>
          <a:p>
            <a:endParaRPr lang="en-US" sz="1200" dirty="0">
              <a:effectLst/>
              <a:ea typeface="Calibri" panose="020F0502020204030204" pitchFamily="34" charset="0"/>
              <a:cs typeface="Times New Roman" panose="02020603050405020304" pitchFamily="18" charset="0"/>
            </a:endParaRPr>
          </a:p>
          <a:p>
            <a:endParaRPr lang="en-US" sz="12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p:txBody>
          <a:bodyPr/>
          <a:lstStyle/>
          <a:p>
            <a:r>
              <a:rPr lang="en-US" dirty="0"/>
              <a:t>Focus on doing things the right way, even if it adds a little more time</a:t>
            </a:r>
          </a:p>
          <a:p>
            <a:r>
              <a:rPr lang="en-US" dirty="0"/>
              <a:t>Doing things right means things will fall into line</a:t>
            </a:r>
          </a:p>
          <a:p>
            <a:r>
              <a:rPr lang="en-US" dirty="0"/>
              <a:t>Don’t care about performance until it becomes an issue</a:t>
            </a:r>
          </a:p>
          <a:p>
            <a:r>
              <a:rPr lang="en-US" dirty="0"/>
              <a:t>Try never to be clever and prefer explicit over implicit</a:t>
            </a:r>
          </a:p>
          <a:p>
            <a:r>
              <a:rPr lang="en-US" dirty="0"/>
              <a:t>Always refactor as you go along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Me</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43852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6F6BC0-1BB8-7369-AE25-3FA7C1650766}"/>
              </a:ext>
            </a:extLst>
          </p:cNvPr>
          <p:cNvSpPr>
            <a:spLocks noGrp="1"/>
          </p:cNvSpPr>
          <p:nvPr>
            <p:ph type="title"/>
          </p:nvPr>
        </p:nvSpPr>
        <p:spPr/>
        <p:txBody>
          <a:bodyPr/>
          <a:lstStyle/>
          <a:p>
            <a:r>
              <a:rPr lang="en-US" dirty="0"/>
              <a:t>Seeing it all in Action</a:t>
            </a:r>
          </a:p>
        </p:txBody>
      </p:sp>
      <p:sp>
        <p:nvSpPr>
          <p:cNvPr id="6" name="Content Placeholder 5">
            <a:extLst>
              <a:ext uri="{FF2B5EF4-FFF2-40B4-BE49-F238E27FC236}">
                <a16:creationId xmlns:a16="http://schemas.microsoft.com/office/drawing/2014/main" id="{EB147E40-2115-0E1C-C74C-48953CA747C9}"/>
              </a:ext>
            </a:extLst>
          </p:cNvPr>
          <p:cNvSpPr>
            <a:spLocks noGrp="1"/>
          </p:cNvSpPr>
          <p:nvPr>
            <p:ph idx="1"/>
          </p:nvPr>
        </p:nvSpPr>
        <p:spPr/>
        <p:txBody>
          <a:bodyPr/>
          <a:lstStyle/>
          <a:p>
            <a:r>
              <a:rPr lang="en-US" dirty="0"/>
              <a:t>DEMO TIME</a:t>
            </a:r>
          </a:p>
        </p:txBody>
      </p:sp>
    </p:spTree>
    <p:extLst>
      <p:ext uri="{BB962C8B-B14F-4D97-AF65-F5344CB8AC3E}">
        <p14:creationId xmlns:p14="http://schemas.microsoft.com/office/powerpoint/2010/main" val="324501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603500"/>
            <a:ext cx="5905952" cy="412580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this repository and check out:</a:t>
            </a:r>
          </a:p>
          <a:p>
            <a:pPr marL="800100" lvl="1"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how I created NuGet packages for our sample application</a:t>
            </a:r>
          </a:p>
          <a:p>
            <a:pPr marL="800100" lvl="1" indent="-342900">
              <a:lnSpc>
                <a:spcPct val="107000"/>
              </a:lnSpc>
              <a:buFont typeface="Symbol" panose="05050102010706020507" pitchFamily="18" charset="2"/>
              <a:buChar char=""/>
            </a:pP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err="1">
                <a:latin typeface="Calibri" panose="020F0502020204030204" pitchFamily="34" charset="0"/>
                <a:ea typeface="Calibri" panose="020F0502020204030204" pitchFamily="34" charset="0"/>
                <a:cs typeface="Times New Roman" panose="02020603050405020304" pitchFamily="18" charset="0"/>
              </a:rPr>
              <a:t>LinqPad</a:t>
            </a:r>
            <a:r>
              <a:rPr lang="en-US" sz="1100" dirty="0">
                <a:latin typeface="Calibri" panose="020F0502020204030204" pitchFamily="34" charset="0"/>
                <a:ea typeface="Calibri" panose="020F0502020204030204" pitchFamily="34" charset="0"/>
                <a:cs typeface="Times New Roman" panose="02020603050405020304" pitchFamily="18" charset="0"/>
              </a:rPr>
              <a:t> scripts I have in there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a:effectLst/>
                <a:latin typeface="Calibri" panose="020F0502020204030204" pitchFamily="34" charset="0"/>
                <a:ea typeface="Calibri" panose="020F0502020204030204" pitchFamily="34" charset="0"/>
                <a:cs typeface="Times New Roman" panose="02020603050405020304" pitchFamily="18" charset="0"/>
              </a:rPr>
              <a:t>Pragmatic Programmer and Clean Code, since that is where more of these ideas originate that have helped me become a great developer</a:t>
            </a: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LinqPad</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start creating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ThrowAway</a:t>
            </a:r>
            <a:r>
              <a:rPr lang="en-US" sz="1100" dirty="0">
                <a:effectLst/>
                <a:latin typeface="Calibri" panose="020F0502020204030204" pitchFamily="34" charset="0"/>
                <a:ea typeface="Calibri" panose="020F0502020204030204" pitchFamily="34" charset="0"/>
                <a:cs typeface="Times New Roman" panose="02020603050405020304" pitchFamily="18" charset="0"/>
              </a:rPr>
              <a:t> apps</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https://github.com/asierba/Katas.CSharp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hlinkClick r:id="rId5"/>
              </a:rPr>
              <a:t>https://projecteuler.net/archives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latin typeface="Calibri" panose="020F0502020204030204" pitchFamily="34" charset="0"/>
                <a:ea typeface="Calibri" panose="020F0502020204030204" pitchFamily="34" charset="0"/>
                <a:cs typeface="Times New Roman" panose="02020603050405020304" pitchFamily="18" charset="0"/>
              </a:rPr>
              <a:t>We’ll look at some together if we have 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Start creating your own NuGet packages and setup a feed to consume them</a:t>
            </a:r>
          </a:p>
          <a:p>
            <a:pPr marL="342900" marR="0" lvl="0" indent="-342900">
              <a:lnSpc>
                <a:spcPct val="107000"/>
              </a:lnSpc>
              <a:spcBef>
                <a:spcPts val="0"/>
              </a:spcBef>
              <a:spcAft>
                <a:spcPts val="800"/>
              </a:spcAft>
              <a:buFont typeface="Symbol" panose="05050102010706020507" pitchFamily="18" charset="2"/>
              <a:buChar char=""/>
            </a:pPr>
            <a:r>
              <a:rPr lang="en-US" sz="1100" dirty="0">
                <a:latin typeface="Calibri" panose="020F0502020204030204" pitchFamily="34" charset="0"/>
                <a:cs typeface="Times New Roman" panose="02020603050405020304" pitchFamily="18" charset="0"/>
              </a:rPr>
              <a:t>Provide me any feedback on the talk, since this is my first time giving this talk</a:t>
            </a:r>
          </a:p>
          <a:p>
            <a:pPr marR="0" lvl="0">
              <a:lnSpc>
                <a:spcPct val="107000"/>
              </a:lnSpc>
              <a:spcBef>
                <a:spcPts val="0"/>
              </a:spcBef>
              <a:spcAft>
                <a:spcPts val="800"/>
              </a:spcAft>
            </a:pPr>
            <a:r>
              <a:rPr lang="en-US" sz="4400" dirty="0">
                <a:latin typeface="Calibri" panose="020F0502020204030204" pitchFamily="34" charset="0"/>
                <a:cs typeface="Times New Roman" panose="02020603050405020304" pitchFamily="18" charset="0"/>
              </a:rPr>
              <a:t>Questions???</a:t>
            </a:r>
          </a:p>
          <a:p>
            <a:r>
              <a:rPr lang="en-US" dirty="0"/>
              <a:t>github.com/</a:t>
            </a:r>
            <a:r>
              <a:rPr lang="en-US" dirty="0" err="1"/>
              <a:t>korz</a:t>
            </a:r>
            <a:endParaRPr lang="en-US" dirty="0"/>
          </a:p>
          <a:p>
            <a:r>
              <a:rPr lang="en-US" dirty="0"/>
              <a:t>@bkorzynski</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fontScale="85000" lnSpcReduction="10000"/>
          </a:bodyPr>
          <a:lstStyle/>
          <a:p>
            <a:r>
              <a:rPr lang="en-US" dirty="0"/>
              <a:t>These are things that have made me successful, and I promise that following them will make you more successful as well. </a:t>
            </a:r>
          </a:p>
          <a:p>
            <a:r>
              <a:rPr lang="en-US" dirty="0"/>
              <a:t>There is enough content that this could easily be an all-day workshop, but we only have about an hour, so this will just be an introduction</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2"/>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I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28,000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603499"/>
            <a:ext cx="9643675" cy="3666671"/>
          </a:xfrm>
        </p:spPr>
        <p:txBody>
          <a:bodyPr>
            <a:normAutofit fontScale="92500"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737" y="4680372"/>
            <a:ext cx="4962525"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p:txBody>
          <a:bodyPr>
            <a:normAutofit lnSpcReduction="10000"/>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p:txBody>
          <a:bodyPr>
            <a:normAutofit fontScale="92500" lnSpcReduction="20000"/>
          </a:bodyPr>
          <a:lstStyle/>
          <a:p>
            <a:r>
              <a:rPr lang="en-US" dirty="0"/>
              <a:t>Developing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283" y="5572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13106</TotalTime>
  <Words>2706</Words>
  <Application>Microsoft Office PowerPoint</Application>
  <PresentationFormat>Widescreen</PresentationFormat>
  <Paragraphs>189</Paragraphs>
  <Slides>23</Slides>
  <Notes>4</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About Me</vt:lpstr>
      <vt:lpstr>Disclaimer</vt:lpstr>
      <vt:lpstr>Polls</vt:lpstr>
      <vt:lpstr>Strive for Quality</vt:lpstr>
      <vt:lpstr>Traditional Learning Path of the Craftsman</vt:lpstr>
      <vt:lpstr>Craftsmanship</vt:lpstr>
      <vt:lpstr>Development is More Art than Science</vt:lpstr>
      <vt:lpstr>Purist vs Pragmatist</vt:lpstr>
      <vt:lpstr>Architecture</vt:lpstr>
      <vt:lpstr>Complex vs. Complicated</vt:lpstr>
      <vt:lpstr>How I think about Applications</vt:lpstr>
      <vt:lpstr>Most Important Architectural Pattern</vt:lpstr>
      <vt:lpstr>Testing</vt:lpstr>
      <vt:lpstr>Refactoring</vt:lpstr>
      <vt:lpstr>Reusability</vt:lpstr>
      <vt:lpstr>Agility</vt:lpstr>
      <vt:lpstr>Industry Best Practices</vt:lpstr>
      <vt:lpstr>Pro Tips</vt:lpstr>
      <vt:lpstr>Pro Tips</vt:lpstr>
      <vt:lpstr>More Pro Tips</vt:lpstr>
      <vt:lpstr>Seeing it all in Action</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Brian Korzynski</cp:lastModifiedBy>
  <cp:revision>57</cp:revision>
  <dcterms:created xsi:type="dcterms:W3CDTF">2022-07-07T21:20:16Z</dcterms:created>
  <dcterms:modified xsi:type="dcterms:W3CDTF">2022-07-22T15:49:27Z</dcterms:modified>
</cp:coreProperties>
</file>